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2"/>
  </p:sldMasterIdLst>
  <p:notesMasterIdLst>
    <p:notesMasterId r:id="rId15"/>
  </p:notesMasterIdLst>
  <p:sldIdLst>
    <p:sldId id="256" r:id="rId3"/>
    <p:sldId id="257" r:id="rId4"/>
    <p:sldId id="258" r:id="rId5"/>
    <p:sldId id="259" r:id="rId6"/>
    <p:sldId id="262" r:id="rId7"/>
    <p:sldId id="260" r:id="rId8"/>
    <p:sldId id="263" r:id="rId9"/>
    <p:sldId id="261" r:id="rId10"/>
    <p:sldId id="264" r:id="rId11"/>
    <p:sldId id="265" r:id="rId12"/>
    <p:sldId id="266" r:id="rId13"/>
    <p:sldId id="267"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26" autoAdjust="0"/>
    <p:restoredTop sz="94415" autoAdjust="0"/>
  </p:normalViewPr>
  <p:slideViewPr>
    <p:cSldViewPr>
      <p:cViewPr varScale="1">
        <p:scale>
          <a:sx n="69" d="100"/>
          <a:sy n="69" d="100"/>
        </p:scale>
        <p:origin x="-54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93A7E935-795E-47D6-AA3E-B049C2EAD326}" type="datetimeFigureOut">
              <a:rPr lang="en-US"/>
              <a:pPr>
                <a:defRPr/>
              </a:pPr>
              <a:t>12/6/2011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699557E7-C6BC-499F-924A-241CFA0F231B}"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102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B97B7E-A32D-4EAA-BEE3-86450DF058BF}" type="slidenum">
              <a:rPr lang="en-US"/>
              <a:pPr fontAlgn="base">
                <a:spcBef>
                  <a:spcPct val="0"/>
                </a:spcBef>
                <a:spcAft>
                  <a:spcPct val="0"/>
                </a:spcAft>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p:spPr>
      </p:sp>
      <p:sp>
        <p:nvSpPr>
          <p:cNvPr id="112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112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622F42-8273-46A1-9368-9530C6C2A49B}" type="slidenum">
              <a:rPr lang="en-US"/>
              <a:pPr fontAlgn="base">
                <a:spcBef>
                  <a:spcPct val="0"/>
                </a:spcBef>
                <a:spcAft>
                  <a:spcPct val="0"/>
                </a:spcAft>
              </a:pPr>
              <a:t>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8C5ED093-02A5-4D68-85B5-51B2A5EDC182}" type="datetimeFigureOut">
              <a:rPr lang="en-US" smtClean="0"/>
              <a:pPr>
                <a:defRPr/>
              </a:pPr>
              <a:t>12/6/2011</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11146DD9-668C-401C-BC20-CAFCE505B3EC}"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FA93DA4B-EE18-4A5E-A2EF-C462A03B6F6C}" type="datetimeFigureOut">
              <a:rPr lang="en-US" smtClean="0"/>
              <a:pPr>
                <a:defRPr/>
              </a:pPr>
              <a:t>12/6/2011</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3FB3D30C-D5B8-4CF0-BBD8-D39E89D81DF8}"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91C257E5-1410-4F52-AB15-B0DD59F304B6}" type="datetimeFigureOut">
              <a:rPr lang="en-US" smtClean="0"/>
              <a:pPr>
                <a:defRPr/>
              </a:pPr>
              <a:t>12/6/2011</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A4A6C9D7-7B21-4DFA-9F30-C36DD5D5ECD5}"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A46D05F-1C27-4599-96ED-29D3A746F3F0}" type="datetimeFigureOut">
              <a:rPr lang="en-US" smtClean="0"/>
              <a:pPr>
                <a:defRPr/>
              </a:pPr>
              <a:t>12/6/2011</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630A540B-3803-460A-9E3B-C5534BD07F70}"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90ADC336-5201-4653-9DBE-A3E946C7C5A2}" type="datetimeFigureOut">
              <a:rPr lang="en-US" smtClean="0"/>
              <a:pPr>
                <a:defRPr/>
              </a:pPr>
              <a:t>12/6/2011</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E7332046-14D5-4688-93D6-BBB6013F4BE6}"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C9A2EA07-62F1-4613-B507-B7CE417F77AB}" type="datetimeFigureOut">
              <a:rPr lang="en-US" smtClean="0"/>
              <a:pPr>
                <a:defRPr/>
              </a:pPr>
              <a:t>12/6/2011</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E7CECB79-B881-4997-9503-96326458D075}"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5B2BAA54-AED2-4FFF-BE0E-C81C8909A76F}" type="datetimeFigureOut">
              <a:rPr lang="en-US" smtClean="0"/>
              <a:pPr>
                <a:defRPr/>
              </a:pPr>
              <a:t>12/6/2011</a:t>
            </a:fld>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6D399303-CAE6-4D66-8A73-0C3FFBCDEE8B}"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27D92275-AAEA-4768-95F0-2127CE6C949E}" type="datetimeFigureOut">
              <a:rPr lang="en-US" smtClean="0"/>
              <a:pPr>
                <a:defRPr/>
              </a:pPr>
              <a:t>12/6/2011</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2BD126C4-F1B3-444C-8501-C349039F6968}"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5DA72DA-5566-49DF-A294-0559090C612A}" type="datetimeFigureOut">
              <a:rPr lang="en-US" smtClean="0"/>
              <a:pPr>
                <a:defRPr/>
              </a:pPr>
              <a:t>12/6/2011</a:t>
            </a:fld>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E145473E-24F8-43D7-99C6-AB7FA777495E}"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89FE77FA-C860-49A3-B97C-5CA011E51626}" type="datetimeFigureOut">
              <a:rPr lang="en-US" smtClean="0"/>
              <a:pPr>
                <a:defRPr/>
              </a:pPr>
              <a:t>12/6/2011</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FC9B2B95-96E0-42F6-A9D1-0CB6FBA7312D}"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F934D8D0-17FF-4EFA-B646-84A3D54DDE62}" type="datetimeFigureOut">
              <a:rPr lang="en-US" smtClean="0"/>
              <a:pPr>
                <a:defRPr/>
              </a:pPr>
              <a:t>12/6/2011</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BD9296FF-547C-4ED3-B082-2830820853B7}"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15942040-786F-48B9-85DF-2F38A900C966}" type="datetimeFigureOut">
              <a:rPr lang="en-US" smtClean="0"/>
              <a:pPr>
                <a:defRPr/>
              </a:pPr>
              <a:t>12/6/2011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83AB3C6-BE4E-44BD-AA93-F10D57E4A546}"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7170" name="Title 1"/>
          <p:cNvSpPr>
            <a:spLocks noGrp="1"/>
          </p:cNvSpPr>
          <p:nvPr>
            <p:ph type="ctrTitle"/>
          </p:nvPr>
        </p:nvSpPr>
        <p:spPr>
          <a:xfrm>
            <a:off x="685800" y="838200"/>
            <a:ext cx="7924800" cy="1470025"/>
          </a:xfrm>
          <a:solidFill>
            <a:schemeClr val="accent2"/>
          </a:solidFill>
          <a:ln>
            <a:solidFill>
              <a:schemeClr val="accent1"/>
            </a:solidFill>
          </a:ln>
        </p:spPr>
        <p:txBody>
          <a:bodyPr>
            <a:normAutofit/>
          </a:bodyPr>
          <a:lstStyle/>
          <a:p>
            <a:r>
              <a:rPr lang="en-US" dirty="0" smtClean="0"/>
              <a:t>College prep for middle-school families</a:t>
            </a:r>
          </a:p>
        </p:txBody>
      </p:sp>
      <p:sp>
        <p:nvSpPr>
          <p:cNvPr id="3" name="Subtitle 2"/>
          <p:cNvSpPr>
            <a:spLocks noGrp="1"/>
          </p:cNvSpPr>
          <p:nvPr>
            <p:ph type="subTitle" idx="1"/>
          </p:nvPr>
        </p:nvSpPr>
        <p:spPr>
          <a:xfrm>
            <a:off x="1524000" y="2514600"/>
            <a:ext cx="6248400" cy="1752600"/>
          </a:xfrm>
          <a:ln>
            <a:solidFill>
              <a:srgbClr val="C00000"/>
            </a:solidFill>
          </a:ln>
        </p:spPr>
        <p:txBody>
          <a:bodyPr rtlCol="0">
            <a:normAutofit fontScale="92500" lnSpcReduction="20000"/>
          </a:bodyPr>
          <a:lstStyle/>
          <a:p>
            <a:pPr algn="ctr" fontAlgn="auto">
              <a:spcAft>
                <a:spcPts val="0"/>
              </a:spcAft>
              <a:buFont typeface="Arial" pitchFamily="34" charset="0"/>
              <a:buNone/>
              <a:defRPr/>
            </a:pPr>
            <a:r>
              <a:rPr lang="en-US" dirty="0" smtClean="0"/>
              <a:t>NWSISD- FCE</a:t>
            </a:r>
          </a:p>
          <a:p>
            <a:pPr fontAlgn="auto">
              <a:spcAft>
                <a:spcPts val="0"/>
              </a:spcAft>
              <a:buFont typeface="Arial" pitchFamily="34" charset="0"/>
              <a:buNone/>
              <a:defRPr/>
            </a:pPr>
            <a:r>
              <a:rPr lang="en-US" sz="1400" dirty="0" smtClean="0">
                <a:solidFill>
                  <a:schemeClr val="tx1"/>
                </a:solidFill>
              </a:rPr>
              <a:t>Anoka/Hennepin/Brooklyn Center/Buffalo/Elk River/Fridley/Mounds View/Osseo/ Rockford</a:t>
            </a:r>
            <a:endParaRPr lang="en-US" sz="1500" dirty="0" smtClean="0">
              <a:solidFill>
                <a:schemeClr val="tx1"/>
              </a:solidFill>
            </a:endParaRPr>
          </a:p>
          <a:p>
            <a:pPr algn="l" fontAlgn="auto">
              <a:spcAft>
                <a:spcPts val="0"/>
              </a:spcAft>
              <a:buFont typeface="Arial" pitchFamily="34" charset="0"/>
              <a:buNone/>
              <a:defRPr/>
            </a:pPr>
            <a:r>
              <a:rPr lang="en-US" sz="1400" b="1" i="1" dirty="0" smtClean="0"/>
              <a:t>Information from Great Schools- Involved parents. </a:t>
            </a:r>
          </a:p>
          <a:p>
            <a:pPr algn="l" fontAlgn="auto">
              <a:spcAft>
                <a:spcPts val="0"/>
              </a:spcAft>
              <a:buFont typeface="Arial" pitchFamily="34" charset="0"/>
              <a:buNone/>
              <a:defRPr/>
            </a:pPr>
            <a:r>
              <a:rPr lang="en-US" sz="1400" b="1" i="1" dirty="0" smtClean="0"/>
              <a:t>Successful Kids</a:t>
            </a:r>
          </a:p>
          <a:p>
            <a:pPr algn="l" fontAlgn="auto">
              <a:spcAft>
                <a:spcPts val="0"/>
              </a:spcAft>
              <a:buFont typeface="Arial" pitchFamily="34" charset="0"/>
              <a:buNone/>
              <a:defRPr/>
            </a:pPr>
            <a:r>
              <a:rPr lang="en-US" sz="1400" b="1" dirty="0" smtClean="0">
                <a:solidFill>
                  <a:schemeClr val="accent3">
                    <a:lumMod val="50000"/>
                  </a:schemeClr>
                </a:solidFill>
              </a:rPr>
              <a:t>Created by Gale Cannon –CFLE</a:t>
            </a:r>
          </a:p>
          <a:p>
            <a:pPr algn="l" fontAlgn="auto">
              <a:spcAft>
                <a:spcPts val="0"/>
              </a:spcAft>
              <a:buFont typeface="Arial" pitchFamily="34" charset="0"/>
              <a:buNone/>
              <a:defRPr/>
            </a:pPr>
            <a:r>
              <a:rPr lang="en-US" sz="1400" b="1" dirty="0" smtClean="0">
                <a:solidFill>
                  <a:schemeClr val="accent3">
                    <a:lumMod val="50000"/>
                  </a:schemeClr>
                </a:solidFill>
              </a:rPr>
              <a:t>Family Program Specialist NWSISD</a:t>
            </a:r>
          </a:p>
        </p:txBody>
      </p:sp>
      <p:pic>
        <p:nvPicPr>
          <p:cNvPr id="4" name="Picture 3" descr="Picture1.png"/>
          <p:cNvPicPr>
            <a:picLocks noChangeAspect="1"/>
          </p:cNvPicPr>
          <p:nvPr/>
        </p:nvPicPr>
        <p:blipFill>
          <a:blip r:embed="rId4" cstate="print"/>
          <a:stretch>
            <a:fillRect/>
          </a:stretch>
        </p:blipFill>
        <p:spPr>
          <a:xfrm>
            <a:off x="7696200" y="1524000"/>
            <a:ext cx="914402" cy="762000"/>
          </a:xfrm>
          <a:prstGeom prst="rect">
            <a:avLst/>
          </a:prstGeom>
          <a:ln>
            <a:solidFill>
              <a:schemeClr val="accent1"/>
            </a:solidFill>
          </a:ln>
        </p:spPr>
      </p:pic>
      <p:pic>
        <p:nvPicPr>
          <p:cNvPr id="5" name="Picture 4" descr="FCE_logo.jpg"/>
          <p:cNvPicPr>
            <a:picLocks noChangeAspect="1"/>
          </p:cNvPicPr>
          <p:nvPr/>
        </p:nvPicPr>
        <p:blipFill>
          <a:blip r:embed="rId5" cstate="print"/>
          <a:stretch>
            <a:fillRect/>
          </a:stretch>
        </p:blipFill>
        <p:spPr>
          <a:xfrm>
            <a:off x="6781800" y="3429000"/>
            <a:ext cx="960120" cy="762000"/>
          </a:xfrm>
          <a:prstGeom prst="rect">
            <a:avLst/>
          </a:prstGeom>
          <a:ln>
            <a:solidFill>
              <a:schemeClr val="accent1"/>
            </a:solid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a:ln>
            <a:solidFill>
              <a:schemeClr val="accent1"/>
            </a:solidFill>
          </a:ln>
        </p:spPr>
        <p:txBody>
          <a:bodyPr>
            <a:normAutofit/>
          </a:bodyPr>
          <a:lstStyle/>
          <a:p>
            <a:r>
              <a:rPr lang="en-US" sz="4000" dirty="0" smtClean="0"/>
              <a:t>Families are teachers</a:t>
            </a:r>
            <a:endParaRPr lang="en-US" sz="4000" dirty="0"/>
          </a:p>
        </p:txBody>
      </p:sp>
      <p:sp>
        <p:nvSpPr>
          <p:cNvPr id="3" name="Content Placeholder 2"/>
          <p:cNvSpPr>
            <a:spLocks noGrp="1"/>
          </p:cNvSpPr>
          <p:nvPr>
            <p:ph sz="half" idx="1"/>
          </p:nvPr>
        </p:nvSpPr>
        <p:spPr>
          <a:ln>
            <a:solidFill>
              <a:srgbClr val="C00000"/>
            </a:solidFill>
          </a:ln>
        </p:spPr>
        <p:txBody>
          <a:bodyPr>
            <a:normAutofit lnSpcReduction="10000"/>
          </a:bodyPr>
          <a:lstStyle/>
          <a:p>
            <a:r>
              <a:rPr lang="en-US" dirty="0" smtClean="0"/>
              <a:t>One of the best ways to prepare your child to succeed on the ACT or SAT – encourage him/her to read, read, read…</a:t>
            </a:r>
          </a:p>
          <a:p>
            <a:r>
              <a:rPr lang="en-US" dirty="0" smtClean="0"/>
              <a:t>Help increase the vocabulary of your child by encouraging him/her to have a new ‘word of the day’.</a:t>
            </a:r>
            <a:endParaRPr lang="en-US" dirty="0"/>
          </a:p>
        </p:txBody>
      </p:sp>
      <p:sp>
        <p:nvSpPr>
          <p:cNvPr id="4" name="Content Placeholder 3"/>
          <p:cNvSpPr>
            <a:spLocks noGrp="1"/>
          </p:cNvSpPr>
          <p:nvPr>
            <p:ph sz="half" idx="2"/>
          </p:nvPr>
        </p:nvSpPr>
        <p:spPr>
          <a:ln>
            <a:solidFill>
              <a:srgbClr val="C00000"/>
            </a:solidFill>
          </a:ln>
        </p:spPr>
        <p:txBody>
          <a:bodyPr>
            <a:normAutofit lnSpcReduction="10000"/>
          </a:bodyPr>
          <a:lstStyle/>
          <a:p>
            <a:r>
              <a:rPr lang="en-US" dirty="0" smtClean="0"/>
              <a:t>Allow your child to share what he/she has been learning in the classroom at the dinner table. </a:t>
            </a:r>
          </a:p>
          <a:p>
            <a:r>
              <a:rPr lang="en-US" dirty="0" smtClean="0"/>
              <a:t>Engage in conversations that have new information and encourage critical thinking.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a:ln>
            <a:solidFill>
              <a:schemeClr val="accent1"/>
            </a:solidFill>
          </a:ln>
        </p:spPr>
        <p:txBody>
          <a:bodyPr>
            <a:normAutofit/>
          </a:bodyPr>
          <a:lstStyle/>
          <a:p>
            <a:r>
              <a:rPr lang="en-US" sz="4000" dirty="0" smtClean="0"/>
              <a:t>Families are teachers</a:t>
            </a:r>
            <a:endParaRPr lang="en-US" sz="4000" dirty="0"/>
          </a:p>
        </p:txBody>
      </p:sp>
      <p:sp>
        <p:nvSpPr>
          <p:cNvPr id="3" name="Content Placeholder 2"/>
          <p:cNvSpPr>
            <a:spLocks noGrp="1"/>
          </p:cNvSpPr>
          <p:nvPr>
            <p:ph sz="half" idx="1"/>
          </p:nvPr>
        </p:nvSpPr>
        <p:spPr>
          <a:ln>
            <a:solidFill>
              <a:srgbClr val="C00000"/>
            </a:solidFill>
          </a:ln>
        </p:spPr>
        <p:txBody>
          <a:bodyPr/>
          <a:lstStyle/>
          <a:p>
            <a:r>
              <a:rPr lang="en-US" dirty="0" smtClean="0"/>
              <a:t>Allow your child to problem -solve challenges and discuss conflict resolutions. If you don’t know, look them up together.</a:t>
            </a:r>
          </a:p>
          <a:p>
            <a:r>
              <a:rPr lang="en-US" dirty="0" smtClean="0"/>
              <a:t>Demonstrate your support for learning by being a life-long learner yourself.</a:t>
            </a:r>
            <a:endParaRPr lang="en-US" dirty="0"/>
          </a:p>
        </p:txBody>
      </p:sp>
      <p:sp>
        <p:nvSpPr>
          <p:cNvPr id="4" name="Content Placeholder 3"/>
          <p:cNvSpPr>
            <a:spLocks noGrp="1"/>
          </p:cNvSpPr>
          <p:nvPr>
            <p:ph sz="half" idx="2"/>
          </p:nvPr>
        </p:nvSpPr>
        <p:spPr>
          <a:ln>
            <a:solidFill>
              <a:srgbClr val="C00000"/>
            </a:solidFill>
          </a:ln>
        </p:spPr>
        <p:txBody>
          <a:bodyPr/>
          <a:lstStyle/>
          <a:p>
            <a:r>
              <a:rPr lang="en-US" dirty="0" smtClean="0"/>
              <a:t>Make sure your child has a place at home that he/she can do homework.</a:t>
            </a:r>
          </a:p>
          <a:p>
            <a:r>
              <a:rPr lang="en-US" dirty="0" smtClean="0"/>
              <a:t>Network (get to know and share) with other families on strategies for HW help and school/home connections.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a:ln>
            <a:solidFill>
              <a:schemeClr val="accent1"/>
            </a:solidFill>
          </a:ln>
        </p:spPr>
        <p:txBody>
          <a:bodyPr>
            <a:normAutofit/>
          </a:bodyPr>
          <a:lstStyle/>
          <a:p>
            <a:r>
              <a:rPr lang="en-US" sz="4000" dirty="0" smtClean="0"/>
              <a:t>Looking Ahead to High School</a:t>
            </a:r>
            <a:endParaRPr lang="en-US" sz="4000" dirty="0"/>
          </a:p>
        </p:txBody>
      </p:sp>
      <p:sp>
        <p:nvSpPr>
          <p:cNvPr id="3" name="Content Placeholder 2"/>
          <p:cNvSpPr>
            <a:spLocks noGrp="1"/>
          </p:cNvSpPr>
          <p:nvPr>
            <p:ph idx="1"/>
          </p:nvPr>
        </p:nvSpPr>
        <p:spPr>
          <a:ln>
            <a:solidFill>
              <a:srgbClr val="C00000"/>
            </a:solidFill>
          </a:ln>
        </p:spPr>
        <p:txBody>
          <a:bodyPr/>
          <a:lstStyle/>
          <a:p>
            <a:pPr>
              <a:buNone/>
            </a:pPr>
            <a:r>
              <a:rPr lang="en-US" sz="2800" dirty="0" smtClean="0"/>
              <a:t>Don’t wait to get your child the assistance he may need. Speak to teachers, counselors, deans, cultural liaisons, administrators who are all there to ensure that your child succeeds. </a:t>
            </a:r>
          </a:p>
          <a:p>
            <a:pPr>
              <a:buNone/>
            </a:pPr>
            <a:r>
              <a:rPr lang="en-US" sz="2800" dirty="0" smtClean="0"/>
              <a:t>Look ahead to what’s available at your </a:t>
            </a:r>
          </a:p>
          <a:p>
            <a:pPr>
              <a:buNone/>
            </a:pPr>
            <a:r>
              <a:rPr lang="en-US" sz="2800" dirty="0" smtClean="0"/>
              <a:t>local HS- AP classes, college in the </a:t>
            </a:r>
          </a:p>
          <a:p>
            <a:pPr>
              <a:buNone/>
            </a:pPr>
            <a:r>
              <a:rPr lang="en-US" sz="2800" dirty="0" smtClean="0"/>
              <a:t>classroom, articulation agreements </a:t>
            </a:r>
          </a:p>
          <a:p>
            <a:pPr>
              <a:buNone/>
            </a:pPr>
            <a:r>
              <a:rPr lang="en-US" sz="2800" dirty="0" smtClean="0"/>
              <a:t>with colleges, magnet programs &amp;</a:t>
            </a:r>
          </a:p>
          <a:p>
            <a:pPr>
              <a:buNone/>
            </a:pPr>
            <a:r>
              <a:rPr lang="en-US" sz="2800" dirty="0" smtClean="0"/>
              <a:t>PSEO- </a:t>
            </a:r>
            <a:r>
              <a:rPr lang="en-US" sz="1600" dirty="0" smtClean="0"/>
              <a:t>Post Secondary Education Opportunity…</a:t>
            </a:r>
            <a:endParaRPr lang="en-US" sz="2800" dirty="0" smtClean="0"/>
          </a:p>
          <a:p>
            <a:pPr>
              <a:buNone/>
            </a:pPr>
            <a:endParaRPr lang="en-US" dirty="0"/>
          </a:p>
        </p:txBody>
      </p:sp>
      <p:pic>
        <p:nvPicPr>
          <p:cNvPr id="4" name="Picture 3" descr="Picture1.jpg"/>
          <p:cNvPicPr>
            <a:picLocks noChangeAspect="1"/>
          </p:cNvPicPr>
          <p:nvPr/>
        </p:nvPicPr>
        <p:blipFill>
          <a:blip r:embed="rId2" cstate="print"/>
          <a:stretch>
            <a:fillRect/>
          </a:stretch>
        </p:blipFill>
        <p:spPr>
          <a:xfrm>
            <a:off x="6172200" y="2895600"/>
            <a:ext cx="2523744" cy="313334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tile tx="-12700" ty="-38100" sx="100000" sy="100000" flip="none" algn="tl"/>
        </a:blipFill>
        <a:effectLst/>
      </p:bgPr>
    </p:bg>
    <p:spTree>
      <p:nvGrpSpPr>
        <p:cNvPr id="1" name=""/>
        <p:cNvGrpSpPr/>
        <p:nvPr/>
      </p:nvGrpSpPr>
      <p:grpSpPr>
        <a:xfrm>
          <a:off x="0" y="0"/>
          <a:ext cx="0" cy="0"/>
          <a:chOff x="0" y="0"/>
          <a:chExt cx="0" cy="0"/>
        </a:xfrm>
      </p:grpSpPr>
      <p:sp>
        <p:nvSpPr>
          <p:cNvPr id="8195" name="Title 1"/>
          <p:cNvSpPr>
            <a:spLocks noGrp="1"/>
          </p:cNvSpPr>
          <p:nvPr>
            <p:ph type="title"/>
          </p:nvPr>
        </p:nvSpPr>
        <p:spPr>
          <a:xfrm>
            <a:off x="457200" y="838200"/>
            <a:ext cx="8229600" cy="579438"/>
          </a:xfrm>
          <a:solidFill>
            <a:schemeClr val="accent2"/>
          </a:solidFill>
          <a:ln>
            <a:solidFill>
              <a:schemeClr val="accent1"/>
            </a:solidFill>
          </a:ln>
        </p:spPr>
        <p:txBody>
          <a:bodyPr/>
          <a:lstStyle/>
          <a:p>
            <a:r>
              <a:rPr lang="en-US" sz="2800" dirty="0" smtClean="0"/>
              <a:t>Keys to preparing middle school families for college</a:t>
            </a:r>
          </a:p>
        </p:txBody>
      </p:sp>
      <p:sp>
        <p:nvSpPr>
          <p:cNvPr id="8194" name="Content Placeholder 2"/>
          <p:cNvSpPr>
            <a:spLocks noGrp="1"/>
          </p:cNvSpPr>
          <p:nvPr>
            <p:ph idx="1"/>
          </p:nvPr>
        </p:nvSpPr>
        <p:spPr>
          <a:xfrm>
            <a:off x="457200" y="1828800"/>
            <a:ext cx="8229600" cy="3581400"/>
          </a:xfrm>
          <a:ln>
            <a:solidFill>
              <a:srgbClr val="C00000"/>
            </a:solidFill>
          </a:ln>
        </p:spPr>
        <p:txBody>
          <a:bodyPr/>
          <a:lstStyle/>
          <a:p>
            <a:r>
              <a:rPr lang="en-US" sz="2800" dirty="0" smtClean="0"/>
              <a:t>The need to engage families with students in MS about college.</a:t>
            </a:r>
          </a:p>
          <a:p>
            <a:r>
              <a:rPr lang="en-US" sz="2800" dirty="0" smtClean="0"/>
              <a:t>Encourage family discussions about college.</a:t>
            </a:r>
          </a:p>
          <a:p>
            <a:r>
              <a:rPr lang="en-US" sz="2800" dirty="0" smtClean="0"/>
              <a:t>College preparation in Middle School.</a:t>
            </a:r>
          </a:p>
          <a:p>
            <a:r>
              <a:rPr lang="en-US" sz="2800" dirty="0" smtClean="0"/>
              <a:t>Classroom preparation for college.</a:t>
            </a:r>
          </a:p>
          <a:p>
            <a:r>
              <a:rPr lang="en-US" sz="2800" dirty="0" smtClean="0"/>
              <a:t>Families are teachers.</a:t>
            </a:r>
            <a:endParaRPr lang="en-US" sz="2800" dirty="0"/>
          </a:p>
          <a:p>
            <a:r>
              <a:rPr lang="en-US" sz="2800" dirty="0" smtClean="0"/>
              <a:t>Looking ahead to High School.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Data shows</a:t>
            </a:r>
            <a:endParaRPr lang="en-US" dirty="0"/>
          </a:p>
        </p:txBody>
      </p:sp>
      <p:pic>
        <p:nvPicPr>
          <p:cNvPr id="1026" name="Picture 2"/>
          <p:cNvPicPr>
            <a:picLocks noGrp="1" noChangeAspect="1" noChangeArrowheads="1"/>
          </p:cNvPicPr>
          <p:nvPr>
            <p:ph idx="1"/>
          </p:nvPr>
        </p:nvPicPr>
        <p:blipFill>
          <a:blip r:embed="rId2" cstate="print"/>
          <a:stretch>
            <a:fillRect/>
          </a:stretch>
        </p:blipFill>
        <p:spPr bwMode="auto">
          <a:xfrm>
            <a:off x="4800600" y="273050"/>
            <a:ext cx="3281362" cy="5853113"/>
          </a:xfrm>
          <a:prstGeom prst="rect">
            <a:avLst/>
          </a:prstGeom>
          <a:noFill/>
          <a:ln w="9525">
            <a:solidFill>
              <a:schemeClr val="accent1"/>
            </a:solidFill>
            <a:miter lim="800000"/>
            <a:headEnd/>
            <a:tailEnd/>
          </a:ln>
        </p:spPr>
      </p:pic>
      <p:sp>
        <p:nvSpPr>
          <p:cNvPr id="4" name="Text Placeholder 3"/>
          <p:cNvSpPr>
            <a:spLocks noGrp="1"/>
          </p:cNvSpPr>
          <p:nvPr>
            <p:ph type="body" sz="half" idx="2"/>
          </p:nvPr>
        </p:nvSpPr>
        <p:spPr>
          <a:xfrm>
            <a:off x="457200" y="1435100"/>
            <a:ext cx="4191000" cy="4691063"/>
          </a:xfrm>
          <a:ln>
            <a:solidFill>
              <a:srgbClr val="C00000"/>
            </a:solidFill>
          </a:ln>
        </p:spPr>
        <p:txBody>
          <a:bodyPr/>
          <a:lstStyle/>
          <a:p>
            <a:pPr>
              <a:buFont typeface="Arial" pitchFamily="34" charset="0"/>
              <a:buChar char="•"/>
            </a:pPr>
            <a:r>
              <a:rPr lang="en-US" sz="1600" dirty="0" smtClean="0"/>
              <a:t>98% of 7</a:t>
            </a:r>
            <a:r>
              <a:rPr lang="en-US" sz="1600" baseline="30000" dirty="0" smtClean="0"/>
              <a:t>th</a:t>
            </a:r>
            <a:r>
              <a:rPr lang="en-US" sz="1600" dirty="0" smtClean="0"/>
              <a:t> &amp; 8</a:t>
            </a:r>
            <a:r>
              <a:rPr lang="en-US" sz="1600" baseline="30000" dirty="0" smtClean="0"/>
              <a:t>th</a:t>
            </a:r>
            <a:r>
              <a:rPr lang="en-US" sz="1600" dirty="0" smtClean="0"/>
              <a:t> graders said they were likely to attend college.</a:t>
            </a:r>
          </a:p>
          <a:p>
            <a:pPr>
              <a:buFont typeface="Arial" pitchFamily="34" charset="0"/>
              <a:buChar char="•"/>
            </a:pPr>
            <a:r>
              <a:rPr lang="en-US" sz="1600" dirty="0" smtClean="0"/>
              <a:t>68% of 7</a:t>
            </a:r>
            <a:r>
              <a:rPr lang="en-US" sz="1600" baseline="30000" dirty="0" smtClean="0"/>
              <a:t>th</a:t>
            </a:r>
            <a:r>
              <a:rPr lang="en-US" sz="1600" dirty="0" smtClean="0"/>
              <a:t> &amp; 8</a:t>
            </a:r>
            <a:r>
              <a:rPr lang="en-US" sz="1600" baseline="30000" dirty="0" smtClean="0"/>
              <a:t>th</a:t>
            </a:r>
            <a:r>
              <a:rPr lang="en-US" sz="1600" dirty="0" smtClean="0"/>
              <a:t> graders said they had little or no information which classes to take in order to best prepare for college.</a:t>
            </a:r>
          </a:p>
          <a:p>
            <a:pPr>
              <a:buFont typeface="Arial" pitchFamily="34" charset="0"/>
              <a:buChar char="•"/>
            </a:pPr>
            <a:r>
              <a:rPr lang="en-US" sz="1600" dirty="0" smtClean="0"/>
              <a:t>The National Association for College Admission Counseling and ACT emphasize that parents (families) should start planning for college no later than middle school.</a:t>
            </a:r>
          </a:p>
          <a:p>
            <a:r>
              <a:rPr lang="en-US" sz="1600" dirty="0" smtClean="0"/>
              <a:t>	Reasons:</a:t>
            </a:r>
          </a:p>
          <a:p>
            <a:pPr marL="342900" indent="-342900">
              <a:buAutoNum type="arabicPeriod"/>
            </a:pPr>
            <a:r>
              <a:rPr lang="en-US" sz="1600" dirty="0" smtClean="0"/>
              <a:t>Students need to prepare in MS to take HS classes that are college required.</a:t>
            </a:r>
          </a:p>
          <a:p>
            <a:pPr marL="342900" indent="-342900">
              <a:buAutoNum type="arabicPeriod"/>
            </a:pPr>
            <a:r>
              <a:rPr lang="en-US" sz="1600" dirty="0" smtClean="0"/>
              <a:t>Families need to made aware of current college  options; types of colleges/ universities, costs, savings programs, scholarships, loans, grants, work-study, application deadlines. </a:t>
            </a:r>
          </a:p>
          <a:p>
            <a:pPr marL="342900" indent="-342900">
              <a:buAutoNum type="arabicPeriod"/>
            </a:pPr>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a:ln>
            <a:solidFill>
              <a:schemeClr val="accent1"/>
            </a:solidFill>
          </a:ln>
        </p:spPr>
        <p:txBody>
          <a:bodyPr>
            <a:noAutofit/>
          </a:bodyPr>
          <a:lstStyle/>
          <a:p>
            <a:r>
              <a:rPr lang="en-US" sz="4000" dirty="0" smtClean="0"/>
              <a:t>Engage families in discussions on college</a:t>
            </a:r>
            <a:endParaRPr lang="en-US" sz="4000" dirty="0"/>
          </a:p>
        </p:txBody>
      </p:sp>
      <p:sp>
        <p:nvSpPr>
          <p:cNvPr id="3" name="Content Placeholder 2"/>
          <p:cNvSpPr>
            <a:spLocks noGrp="1"/>
          </p:cNvSpPr>
          <p:nvPr>
            <p:ph idx="1"/>
          </p:nvPr>
        </p:nvSpPr>
        <p:spPr>
          <a:ln>
            <a:solidFill>
              <a:srgbClr val="C00000"/>
            </a:solidFill>
          </a:ln>
        </p:spPr>
        <p:txBody>
          <a:bodyPr>
            <a:normAutofit fontScale="92500" lnSpcReduction="10000"/>
          </a:bodyPr>
          <a:lstStyle/>
          <a:p>
            <a:r>
              <a:rPr lang="en-US" dirty="0" smtClean="0"/>
              <a:t>High expectations are a significant influence on student goals, achievement and life long success. Families need to be an advocate for higher learning and support the vision and dreams of their students.</a:t>
            </a:r>
          </a:p>
          <a:p>
            <a:r>
              <a:rPr lang="en-US" dirty="0" smtClean="0"/>
              <a:t>Encourage discussions with students and family members on their interests, ‘Sparks’(hidden strengths of teenagers) – talents, gifts and abilities and how that might translate into a college major.</a:t>
            </a:r>
          </a:p>
          <a:p>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a:ln>
            <a:solidFill>
              <a:schemeClr val="accent1"/>
            </a:solidFill>
          </a:ln>
        </p:spPr>
        <p:txBody>
          <a:bodyPr>
            <a:noAutofit/>
          </a:bodyPr>
          <a:lstStyle/>
          <a:p>
            <a:r>
              <a:rPr lang="en-US" sz="4000" dirty="0" smtClean="0"/>
              <a:t>Engage families in discussions on college</a:t>
            </a:r>
            <a:endParaRPr lang="en-US" sz="4000" dirty="0"/>
          </a:p>
        </p:txBody>
      </p:sp>
      <p:sp>
        <p:nvSpPr>
          <p:cNvPr id="3" name="Content Placeholder 2"/>
          <p:cNvSpPr>
            <a:spLocks noGrp="1"/>
          </p:cNvSpPr>
          <p:nvPr>
            <p:ph idx="1"/>
          </p:nvPr>
        </p:nvSpPr>
        <p:spPr>
          <a:ln>
            <a:solidFill>
              <a:srgbClr val="C00000"/>
            </a:solidFill>
          </a:ln>
        </p:spPr>
        <p:txBody>
          <a:bodyPr>
            <a:normAutofit lnSpcReduction="10000"/>
          </a:bodyPr>
          <a:lstStyle/>
          <a:p>
            <a:r>
              <a:rPr lang="en-US" dirty="0" smtClean="0"/>
              <a:t>Advise families that it’s not too early to take a college visit or tour; especially if this would be the first family member to attend college.</a:t>
            </a:r>
          </a:p>
          <a:p>
            <a:r>
              <a:rPr lang="en-US" dirty="0" smtClean="0"/>
              <a:t>Families can talk to teachers about college –  search websites and look at collage entrance requirements. </a:t>
            </a:r>
          </a:p>
          <a:p>
            <a:r>
              <a:rPr lang="en-US" dirty="0" smtClean="0"/>
              <a:t>Families can also discuss with educators, other professionals, friends etc their college experiences.</a:t>
            </a:r>
          </a:p>
          <a:p>
            <a:endParaRPr 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a:ln>
            <a:solidFill>
              <a:schemeClr val="accent1"/>
            </a:solidFill>
          </a:ln>
        </p:spPr>
        <p:txBody>
          <a:bodyPr>
            <a:normAutofit/>
          </a:bodyPr>
          <a:lstStyle/>
          <a:p>
            <a:r>
              <a:rPr lang="en-US" sz="4000" dirty="0" smtClean="0"/>
              <a:t>College preparation in Middle School</a:t>
            </a:r>
            <a:endParaRPr lang="en-US" sz="4000" dirty="0"/>
          </a:p>
        </p:txBody>
      </p:sp>
      <p:sp>
        <p:nvSpPr>
          <p:cNvPr id="3" name="Content Placeholder 2"/>
          <p:cNvSpPr>
            <a:spLocks noGrp="1"/>
          </p:cNvSpPr>
          <p:nvPr>
            <p:ph idx="1"/>
          </p:nvPr>
        </p:nvSpPr>
        <p:spPr>
          <a:ln>
            <a:solidFill>
              <a:srgbClr val="C00000"/>
            </a:solidFill>
          </a:ln>
        </p:spPr>
        <p:txBody>
          <a:bodyPr>
            <a:normAutofit/>
          </a:bodyPr>
          <a:lstStyle/>
          <a:p>
            <a:pPr>
              <a:buNone/>
            </a:pPr>
            <a:r>
              <a:rPr lang="en-US" sz="2400" dirty="0" smtClean="0"/>
              <a:t>Middle school families tend to be less involved with school. However research does show that MS is the most challenging time for students in K-12 education. </a:t>
            </a:r>
          </a:p>
          <a:p>
            <a:r>
              <a:rPr lang="en-US" sz="2400" dirty="0" smtClean="0"/>
              <a:t>Meet or correspond with your child’s teacher on any concerns or questions you have concerning their achievement, HW assignments, rigorous classes.</a:t>
            </a:r>
          </a:p>
          <a:p>
            <a:r>
              <a:rPr lang="en-US" sz="2400" dirty="0" smtClean="0"/>
              <a:t>Talk to school counselors about your students interest, gifts or abilities to assist with course selection and goal setting.</a:t>
            </a:r>
          </a:p>
          <a:p>
            <a:r>
              <a:rPr lang="en-US" sz="2400" dirty="0" smtClean="0"/>
              <a:t>Encourage participation in enrichment clubs, activities and opportunities . Discuss with your students the benefits to being involved in extra-curricular activities.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a:ln>
            <a:solidFill>
              <a:schemeClr val="accent1"/>
            </a:solidFill>
          </a:ln>
        </p:spPr>
        <p:txBody>
          <a:bodyPr>
            <a:normAutofit/>
          </a:bodyPr>
          <a:lstStyle/>
          <a:p>
            <a:r>
              <a:rPr lang="en-US" sz="4000" dirty="0" smtClean="0"/>
              <a:t>College preparation in Middle School</a:t>
            </a:r>
            <a:endParaRPr lang="en-US" sz="4000" dirty="0"/>
          </a:p>
        </p:txBody>
      </p:sp>
      <p:sp>
        <p:nvSpPr>
          <p:cNvPr id="3" name="Content Placeholder 2"/>
          <p:cNvSpPr>
            <a:spLocks noGrp="1"/>
          </p:cNvSpPr>
          <p:nvPr>
            <p:ph idx="1"/>
          </p:nvPr>
        </p:nvSpPr>
        <p:spPr>
          <a:ln>
            <a:solidFill>
              <a:srgbClr val="C00000"/>
            </a:solidFill>
          </a:ln>
        </p:spPr>
        <p:txBody>
          <a:bodyPr/>
          <a:lstStyle/>
          <a:p>
            <a:r>
              <a:rPr lang="en-US" sz="2400" dirty="0" smtClean="0"/>
              <a:t>Assist schools in planning college tours or trips specifically for MS students and families.</a:t>
            </a:r>
          </a:p>
          <a:p>
            <a:r>
              <a:rPr lang="en-US" sz="2400" dirty="0" smtClean="0"/>
              <a:t>Attend any informational college parent nights, FAFSA nights- [FREE APPLICATION FOR FEDERAL STUDENT AID] that your school or district offers.</a:t>
            </a:r>
          </a:p>
          <a:p>
            <a:r>
              <a:rPr lang="en-US" sz="2400" dirty="0" smtClean="0"/>
              <a:t>Discuss standardized test results with school counselors, mentors, teachers and discuss how your student can get extra help for subjects they are struggling to master.</a:t>
            </a:r>
          </a:p>
          <a:p>
            <a:r>
              <a:rPr lang="en-US" sz="2400" dirty="0" smtClean="0"/>
              <a:t>Attend parent teacher conferences and maintain ongoing communication with school/teachers.</a:t>
            </a:r>
          </a:p>
          <a:p>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a:solidFill>
            <a:schemeClr val="accent2"/>
          </a:solidFill>
          <a:ln>
            <a:solidFill>
              <a:schemeClr val="accent1"/>
            </a:solidFill>
          </a:ln>
        </p:spPr>
        <p:txBody>
          <a:bodyPr>
            <a:normAutofit/>
          </a:bodyPr>
          <a:lstStyle/>
          <a:p>
            <a:r>
              <a:rPr lang="en-US" sz="4000" dirty="0" smtClean="0"/>
              <a:t>Classroom preparation for college</a:t>
            </a:r>
            <a:endParaRPr lang="en-US" sz="4000" dirty="0"/>
          </a:p>
        </p:txBody>
      </p:sp>
      <p:sp>
        <p:nvSpPr>
          <p:cNvPr id="3" name="Content Placeholder 2"/>
          <p:cNvSpPr>
            <a:spLocks noGrp="1"/>
          </p:cNvSpPr>
          <p:nvPr>
            <p:ph sz="half" idx="1"/>
          </p:nvPr>
        </p:nvSpPr>
        <p:spPr>
          <a:ln>
            <a:solidFill>
              <a:srgbClr val="C00000"/>
            </a:solidFill>
          </a:ln>
        </p:spPr>
        <p:txBody>
          <a:bodyPr/>
          <a:lstStyle/>
          <a:p>
            <a:r>
              <a:rPr lang="en-US" sz="2000" dirty="0" smtClean="0"/>
              <a:t>Get involved with your child’s class choices. Advocate for increased rigorous classes and/or help for your struggling student.</a:t>
            </a:r>
          </a:p>
          <a:p>
            <a:r>
              <a:rPr lang="en-US" sz="2000" dirty="0" smtClean="0"/>
              <a:t>Students who take algebra courses by 8</a:t>
            </a:r>
            <a:r>
              <a:rPr lang="en-US" sz="2000" baseline="30000" dirty="0" smtClean="0"/>
              <a:t>th</a:t>
            </a:r>
            <a:r>
              <a:rPr lang="en-US" sz="2000" dirty="0" smtClean="0"/>
              <a:t> grade and geometry by 9</a:t>
            </a:r>
            <a:r>
              <a:rPr lang="en-US" sz="2000" baseline="30000" dirty="0" smtClean="0"/>
              <a:t>th</a:t>
            </a:r>
            <a:r>
              <a:rPr lang="en-US" sz="2000" dirty="0" smtClean="0"/>
              <a:t> grade have a higher chance of attending college than those who don’t.</a:t>
            </a:r>
          </a:p>
          <a:p>
            <a:r>
              <a:rPr lang="en-US" sz="2000" dirty="0" smtClean="0"/>
              <a:t>Taking rigorous math courses in MS allows students to take more advanced math courses at the HS.</a:t>
            </a:r>
          </a:p>
          <a:p>
            <a:endParaRPr lang="en-US" sz="2000" dirty="0"/>
          </a:p>
        </p:txBody>
      </p:sp>
      <p:sp>
        <p:nvSpPr>
          <p:cNvPr id="4" name="Content Placeholder 3"/>
          <p:cNvSpPr>
            <a:spLocks noGrp="1"/>
          </p:cNvSpPr>
          <p:nvPr>
            <p:ph sz="half" idx="2"/>
          </p:nvPr>
        </p:nvSpPr>
        <p:spPr>
          <a:ln>
            <a:solidFill>
              <a:srgbClr val="C00000"/>
            </a:solidFill>
          </a:ln>
        </p:spPr>
        <p:txBody>
          <a:bodyPr/>
          <a:lstStyle/>
          <a:p>
            <a:pPr>
              <a:buNone/>
            </a:pPr>
            <a:r>
              <a:rPr lang="en-US" sz="2000" dirty="0" smtClean="0"/>
              <a:t>What classes should MS students be taking to best prepare them for college?</a:t>
            </a:r>
          </a:p>
          <a:p>
            <a:r>
              <a:rPr lang="en-US" sz="2400" dirty="0" smtClean="0"/>
              <a:t>Algebra &amp; Geometry</a:t>
            </a:r>
          </a:p>
          <a:p>
            <a:r>
              <a:rPr lang="en-US" sz="2400" dirty="0" smtClean="0"/>
              <a:t>English every year</a:t>
            </a:r>
          </a:p>
          <a:p>
            <a:r>
              <a:rPr lang="en-US" sz="2400" dirty="0" smtClean="0"/>
              <a:t>History (including geography) </a:t>
            </a:r>
          </a:p>
          <a:p>
            <a:r>
              <a:rPr lang="en-US" sz="2400" dirty="0" smtClean="0"/>
              <a:t>Science</a:t>
            </a:r>
          </a:p>
          <a:p>
            <a:r>
              <a:rPr lang="en-US" sz="2400" dirty="0" smtClean="0"/>
              <a:t>Foreign Languages begin in MS</a:t>
            </a:r>
          </a:p>
          <a:p>
            <a:r>
              <a:rPr lang="en-US" sz="2400" dirty="0" smtClean="0"/>
              <a:t>Computer science </a:t>
            </a:r>
          </a:p>
          <a:p>
            <a:pPr>
              <a:buNone/>
            </a:pPr>
            <a:endParaRPr lang="en-US" sz="20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a:ln>
            <a:solidFill>
              <a:schemeClr val="accent1"/>
            </a:solidFill>
          </a:ln>
        </p:spPr>
        <p:txBody>
          <a:bodyPr>
            <a:noAutofit/>
          </a:bodyPr>
          <a:lstStyle/>
          <a:p>
            <a:r>
              <a:rPr lang="en-US" sz="3200" dirty="0" smtClean="0"/>
              <a:t>Preparing for the future</a:t>
            </a:r>
            <a:endParaRPr lang="en-US" sz="3200" dirty="0"/>
          </a:p>
        </p:txBody>
      </p:sp>
      <p:sp>
        <p:nvSpPr>
          <p:cNvPr id="3" name="Picture Placeholder 2"/>
          <p:cNvSpPr>
            <a:spLocks noGrp="1"/>
          </p:cNvSpPr>
          <p:nvPr>
            <p:ph type="pic" idx="1"/>
          </p:nvPr>
        </p:nvSpPr>
        <p:spPr>
          <a:xfrm>
            <a:off x="1828800" y="609600"/>
            <a:ext cx="5486400" cy="4114800"/>
          </a:xfrm>
        </p:spPr>
      </p:sp>
      <p:sp>
        <p:nvSpPr>
          <p:cNvPr id="4" name="Text Placeholder 3"/>
          <p:cNvSpPr>
            <a:spLocks noGrp="1"/>
          </p:cNvSpPr>
          <p:nvPr>
            <p:ph type="body" sz="half" idx="2"/>
          </p:nvPr>
        </p:nvSpPr>
        <p:spPr>
          <a:ln>
            <a:solidFill>
              <a:schemeClr val="accent1"/>
            </a:solidFill>
          </a:ln>
        </p:spPr>
        <p:txBody>
          <a:bodyPr/>
          <a:lstStyle/>
          <a:p>
            <a:r>
              <a:rPr lang="en-US" dirty="0" smtClean="0"/>
              <a:t>Your child will need to satisfy more than the basic high school graduation requirements to be prepared to succeed in college and he won’t be prepared for college prep classes in high school unless he starts now.</a:t>
            </a:r>
            <a:endParaRPr lang="en-US" dirty="0"/>
          </a:p>
        </p:txBody>
      </p:sp>
      <p:pic>
        <p:nvPicPr>
          <p:cNvPr id="2052" name="Picture 4" descr="C:\Users\gcannon\AppData\Local\Temp\MP900439484.JPG"/>
          <p:cNvPicPr>
            <a:picLocks noChangeAspect="1" noChangeArrowheads="1"/>
          </p:cNvPicPr>
          <p:nvPr/>
        </p:nvPicPr>
        <p:blipFill>
          <a:blip r:embed="rId2" cstate="print"/>
          <a:srcRect/>
          <a:stretch>
            <a:fillRect/>
          </a:stretch>
        </p:blipFill>
        <p:spPr bwMode="auto">
          <a:xfrm>
            <a:off x="1828800" y="609600"/>
            <a:ext cx="5594465" cy="4191000"/>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A39284F-3E7E-4619-B227-396E2CB9BD6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188</TotalTime>
  <Words>843</Words>
  <Application>Microsoft Office PowerPoint</Application>
  <PresentationFormat>On-screen Show (4:3)</PresentationFormat>
  <Paragraphs>70</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College prep for middle-school families</vt:lpstr>
      <vt:lpstr>Keys to preparing middle school families for college</vt:lpstr>
      <vt:lpstr>The Data shows</vt:lpstr>
      <vt:lpstr>Engage families in discussions on college</vt:lpstr>
      <vt:lpstr>Engage families in discussions on college</vt:lpstr>
      <vt:lpstr>College preparation in Middle School</vt:lpstr>
      <vt:lpstr>College preparation in Middle School</vt:lpstr>
      <vt:lpstr>Classroom preparation for college</vt:lpstr>
      <vt:lpstr>Preparing for the future</vt:lpstr>
      <vt:lpstr>Families are teachers</vt:lpstr>
      <vt:lpstr>Families are teachers</vt:lpstr>
      <vt:lpstr>Looking Ahead to High School</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College prep for middle school families</dc:title>
  <dc:creator>Gale Cannon</dc:creator>
  <cp:lastModifiedBy>Gale Cannon</cp:lastModifiedBy>
  <cp:revision>26</cp:revision>
  <dcterms:created xsi:type="dcterms:W3CDTF">2011-12-02T16:55:56Z</dcterms:created>
  <dcterms:modified xsi:type="dcterms:W3CDTF">2011-12-06T19:24:41Z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TC300002269990</vt:lpwstr>
  </property>
</Properties>
</file>